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Switzer Bold" charset="1" panose="0000000000000000000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jpeg" Type="http://schemas.openxmlformats.org/officeDocument/2006/relationships/image"/><Relationship Id="rId5" Target="../media/image4.jpe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0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33123" y="5560731"/>
            <a:ext cx="2994954" cy="21847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000000"/>
                </a:solidFill>
                <a:latin typeface="Switzer Bold"/>
                <a:ea typeface="Switzer Bold"/>
                <a:cs typeface="Switzer Bold"/>
                <a:sym typeface="Switzer Bold"/>
              </a:rPr>
              <a:t>Selling confidential information you’ve obtained through work</a:t>
            </a:r>
          </a:p>
          <a:p>
            <a:pPr algn="l">
              <a:lnSpc>
                <a:spcPts val="3499"/>
              </a:lnSpc>
            </a:pPr>
          </a:p>
        </p:txBody>
      </p:sp>
      <p:grpSp>
        <p:nvGrpSpPr>
          <p:cNvPr name="Group 3" id="3"/>
          <p:cNvGrpSpPr/>
          <p:nvPr/>
        </p:nvGrpSpPr>
        <p:grpSpPr>
          <a:xfrm rot="0">
            <a:off x="13607960" y="0"/>
            <a:ext cx="4680437" cy="10287000"/>
            <a:chOff x="0" y="0"/>
            <a:chExt cx="730493" cy="160553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730493" cy="1605531"/>
            </a:xfrm>
            <a:custGeom>
              <a:avLst/>
              <a:gdLst/>
              <a:ahLst/>
              <a:cxnLst/>
              <a:rect r="r" b="b" t="t" l="l"/>
              <a:pathLst>
                <a:path h="1605531" w="730493">
                  <a:moveTo>
                    <a:pt x="0" y="0"/>
                  </a:moveTo>
                  <a:lnTo>
                    <a:pt x="730493" y="0"/>
                  </a:lnTo>
                  <a:lnTo>
                    <a:pt x="730493" y="1605531"/>
                  </a:lnTo>
                  <a:lnTo>
                    <a:pt x="0" y="1605531"/>
                  </a:lnTo>
                  <a:close/>
                </a:path>
              </a:pathLst>
            </a:custGeom>
            <a:solidFill>
              <a:srgbClr val="1C4F4A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730493" cy="16626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0775606" y="3941506"/>
            <a:ext cx="3319272" cy="3319272"/>
            <a:chOff x="0" y="0"/>
            <a:chExt cx="19050000" cy="190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741564" y="780669"/>
              <a:ext cx="17566872" cy="17488662"/>
            </a:xfrm>
            <a:custGeom>
              <a:avLst/>
              <a:gdLst/>
              <a:ahLst/>
              <a:cxnLst/>
              <a:rect r="r" b="b" t="t" l="l"/>
              <a:pathLst>
                <a:path h="17488662" w="17566872">
                  <a:moveTo>
                    <a:pt x="8783436" y="88"/>
                  </a:moveTo>
                  <a:cubicBezTo>
                    <a:pt x="5650103" y="-13925"/>
                    <a:pt x="2748769" y="1649647"/>
                    <a:pt x="1178044" y="4360882"/>
                  </a:cubicBezTo>
                  <a:cubicBezTo>
                    <a:pt x="-392682" y="7072116"/>
                    <a:pt x="-392682" y="10416545"/>
                    <a:pt x="1178044" y="13127780"/>
                  </a:cubicBezTo>
                  <a:cubicBezTo>
                    <a:pt x="2748769" y="15839014"/>
                    <a:pt x="5650103" y="17502587"/>
                    <a:pt x="8783436" y="17488574"/>
                  </a:cubicBezTo>
                  <a:cubicBezTo>
                    <a:pt x="11916769" y="17502587"/>
                    <a:pt x="14818102" y="15839014"/>
                    <a:pt x="16388828" y="13127780"/>
                  </a:cubicBezTo>
                  <a:cubicBezTo>
                    <a:pt x="17959553" y="10416545"/>
                    <a:pt x="17959553" y="7072116"/>
                    <a:pt x="16388828" y="4360882"/>
                  </a:cubicBezTo>
                  <a:cubicBezTo>
                    <a:pt x="14818102" y="1649647"/>
                    <a:pt x="11916769" y="-13925"/>
                    <a:pt x="8783436" y="88"/>
                  </a:cubicBezTo>
                  <a:close/>
                </a:path>
              </a:pathLst>
            </a:custGeom>
            <a:blipFill>
              <a:blip r:embed="rId2"/>
              <a:stretch>
                <a:fillRect l="-30503" t="0" r="-1864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9050000" cy="19050000"/>
            </a:xfrm>
            <a:custGeom>
              <a:avLst/>
              <a:gdLst/>
              <a:ahLst/>
              <a:cxnLst/>
              <a:rect r="r" b="b" t="t" l="l"/>
              <a:pathLst>
                <a:path h="19050000" w="19050000">
                  <a:moveTo>
                    <a:pt x="0" y="0"/>
                  </a:moveTo>
                  <a:lnTo>
                    <a:pt x="19050000" y="0"/>
                  </a:lnTo>
                  <a:lnTo>
                    <a:pt x="19050000" y="19050000"/>
                  </a:lnTo>
                  <a:lnTo>
                    <a:pt x="0" y="1905000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9624060" y="1028700"/>
            <a:ext cx="3319272" cy="3319272"/>
            <a:chOff x="0" y="0"/>
            <a:chExt cx="19050000" cy="190500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741564" y="780669"/>
              <a:ext cx="17566872" cy="17488662"/>
            </a:xfrm>
            <a:custGeom>
              <a:avLst/>
              <a:gdLst/>
              <a:ahLst/>
              <a:cxnLst/>
              <a:rect r="r" b="b" t="t" l="l"/>
              <a:pathLst>
                <a:path h="17488662" w="17566872">
                  <a:moveTo>
                    <a:pt x="8783436" y="88"/>
                  </a:moveTo>
                  <a:cubicBezTo>
                    <a:pt x="5650103" y="-13925"/>
                    <a:pt x="2748769" y="1649647"/>
                    <a:pt x="1178044" y="4360882"/>
                  </a:cubicBezTo>
                  <a:cubicBezTo>
                    <a:pt x="-392682" y="7072116"/>
                    <a:pt x="-392682" y="10416545"/>
                    <a:pt x="1178044" y="13127780"/>
                  </a:cubicBezTo>
                  <a:cubicBezTo>
                    <a:pt x="2748769" y="15839014"/>
                    <a:pt x="5650103" y="17502587"/>
                    <a:pt x="8783436" y="17488574"/>
                  </a:cubicBezTo>
                  <a:cubicBezTo>
                    <a:pt x="11916769" y="17502587"/>
                    <a:pt x="14818102" y="15839014"/>
                    <a:pt x="16388828" y="13127780"/>
                  </a:cubicBezTo>
                  <a:cubicBezTo>
                    <a:pt x="17959553" y="10416545"/>
                    <a:pt x="17959553" y="7072116"/>
                    <a:pt x="16388828" y="4360882"/>
                  </a:cubicBezTo>
                  <a:cubicBezTo>
                    <a:pt x="14818102" y="1649647"/>
                    <a:pt x="11916769" y="-13925"/>
                    <a:pt x="8783436" y="88"/>
                  </a:cubicBezTo>
                  <a:close/>
                </a:path>
              </a:pathLst>
            </a:custGeom>
            <a:blipFill>
              <a:blip r:embed="rId4"/>
              <a:stretch>
                <a:fillRect l="-36795" t="0" r="-3786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9050000" cy="19050000"/>
            </a:xfrm>
            <a:custGeom>
              <a:avLst/>
              <a:gdLst/>
              <a:ahLst/>
              <a:cxnLst/>
              <a:rect r="r" b="b" t="t" l="l"/>
              <a:pathLst>
                <a:path h="19050000" w="19050000">
                  <a:moveTo>
                    <a:pt x="0" y="0"/>
                  </a:moveTo>
                  <a:lnTo>
                    <a:pt x="19050000" y="0"/>
                  </a:lnTo>
                  <a:lnTo>
                    <a:pt x="19050000" y="19050000"/>
                  </a:lnTo>
                  <a:lnTo>
                    <a:pt x="0" y="1905000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10179540" y="6780634"/>
            <a:ext cx="3319272" cy="3319272"/>
            <a:chOff x="0" y="0"/>
            <a:chExt cx="19050000" cy="19050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741564" y="780669"/>
              <a:ext cx="17566872" cy="17488662"/>
            </a:xfrm>
            <a:custGeom>
              <a:avLst/>
              <a:gdLst/>
              <a:ahLst/>
              <a:cxnLst/>
              <a:rect r="r" b="b" t="t" l="l"/>
              <a:pathLst>
                <a:path h="17488662" w="17566872">
                  <a:moveTo>
                    <a:pt x="8783436" y="88"/>
                  </a:moveTo>
                  <a:cubicBezTo>
                    <a:pt x="5650103" y="-13925"/>
                    <a:pt x="2748769" y="1649647"/>
                    <a:pt x="1178044" y="4360882"/>
                  </a:cubicBezTo>
                  <a:cubicBezTo>
                    <a:pt x="-392682" y="7072116"/>
                    <a:pt x="-392682" y="10416545"/>
                    <a:pt x="1178044" y="13127780"/>
                  </a:cubicBezTo>
                  <a:cubicBezTo>
                    <a:pt x="2748769" y="15839014"/>
                    <a:pt x="5650103" y="17502587"/>
                    <a:pt x="8783436" y="17488574"/>
                  </a:cubicBezTo>
                  <a:cubicBezTo>
                    <a:pt x="11916769" y="17502587"/>
                    <a:pt x="14818102" y="15839014"/>
                    <a:pt x="16388828" y="13127780"/>
                  </a:cubicBezTo>
                  <a:cubicBezTo>
                    <a:pt x="17959553" y="10416545"/>
                    <a:pt x="17959553" y="7072116"/>
                    <a:pt x="16388828" y="4360882"/>
                  </a:cubicBezTo>
                  <a:cubicBezTo>
                    <a:pt x="14818102" y="1649647"/>
                    <a:pt x="11916769" y="-13925"/>
                    <a:pt x="8783436" y="88"/>
                  </a:cubicBezTo>
                  <a:close/>
                </a:path>
              </a:pathLst>
            </a:custGeom>
            <a:blipFill>
              <a:blip r:embed="rId5"/>
              <a:stretch>
                <a:fillRect l="-47647" t="-20184" r="-1913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9050000" cy="19050000"/>
            </a:xfrm>
            <a:custGeom>
              <a:avLst/>
              <a:gdLst/>
              <a:ahLst/>
              <a:cxnLst/>
              <a:rect r="r" b="b" t="t" l="l"/>
              <a:pathLst>
                <a:path h="19050000" w="19050000">
                  <a:moveTo>
                    <a:pt x="0" y="0"/>
                  </a:moveTo>
                  <a:lnTo>
                    <a:pt x="19050000" y="0"/>
                  </a:lnTo>
                  <a:lnTo>
                    <a:pt x="19050000" y="19050000"/>
                  </a:lnTo>
                  <a:lnTo>
                    <a:pt x="0" y="1905000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433123" y="419735"/>
            <a:ext cx="4697124" cy="1132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 b="true">
                <a:solidFill>
                  <a:srgbClr val="000000"/>
                </a:solidFill>
                <a:latin typeface="Switzer Bold"/>
                <a:ea typeface="Switzer Bold"/>
                <a:cs typeface="Switzer Bold"/>
                <a:sym typeface="Switzer Bold"/>
              </a:rPr>
              <a:t>When corruption </a:t>
            </a:r>
          </a:p>
          <a:p>
            <a:pPr algn="l">
              <a:lnSpc>
                <a:spcPts val="4479"/>
              </a:lnSpc>
            </a:pPr>
            <a:r>
              <a:rPr lang="en-US" sz="3199" b="true">
                <a:solidFill>
                  <a:srgbClr val="000000"/>
                </a:solidFill>
                <a:latin typeface="Switzer Bold"/>
                <a:ea typeface="Switzer Bold"/>
                <a:cs typeface="Switzer Bold"/>
                <a:sym typeface="Switzer Bold"/>
              </a:rPr>
              <a:t>looks like: </a:t>
            </a:r>
          </a:p>
        </p:txBody>
      </p:sp>
      <p:grpSp>
        <p:nvGrpSpPr>
          <p:cNvPr name="Group 16" id="16"/>
          <p:cNvGrpSpPr/>
          <p:nvPr/>
        </p:nvGrpSpPr>
        <p:grpSpPr>
          <a:xfrm rot="5400000">
            <a:off x="-519014" y="5030491"/>
            <a:ext cx="10509158" cy="226017"/>
            <a:chOff x="0" y="0"/>
            <a:chExt cx="3027330" cy="65108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3027330" cy="65108"/>
            </a:xfrm>
            <a:custGeom>
              <a:avLst/>
              <a:gdLst/>
              <a:ahLst/>
              <a:cxnLst/>
              <a:rect r="r" b="b" t="t" l="l"/>
              <a:pathLst>
                <a:path h="65108" w="3027330">
                  <a:moveTo>
                    <a:pt x="3027330" y="0"/>
                  </a:moveTo>
                  <a:lnTo>
                    <a:pt x="3027330" y="48837"/>
                  </a:lnTo>
                  <a:cubicBezTo>
                    <a:pt x="2775050" y="48837"/>
                    <a:pt x="2775050" y="65108"/>
                    <a:pt x="2522776" y="65108"/>
                  </a:cubicBezTo>
                  <a:cubicBezTo>
                    <a:pt x="2270416" y="65108"/>
                    <a:pt x="2270416" y="48837"/>
                    <a:pt x="2018142" y="48837"/>
                  </a:cubicBezTo>
                  <a:cubicBezTo>
                    <a:pt x="1765863" y="48837"/>
                    <a:pt x="1765863" y="65108"/>
                    <a:pt x="1513584" y="65108"/>
                  </a:cubicBezTo>
                  <a:cubicBezTo>
                    <a:pt x="1261310" y="65108"/>
                    <a:pt x="1261310" y="48837"/>
                    <a:pt x="1009031" y="48837"/>
                  </a:cubicBezTo>
                  <a:cubicBezTo>
                    <a:pt x="756751" y="48837"/>
                    <a:pt x="756751" y="65108"/>
                    <a:pt x="504555" y="65108"/>
                  </a:cubicBezTo>
                  <a:cubicBezTo>
                    <a:pt x="252278" y="65108"/>
                    <a:pt x="252278" y="48837"/>
                    <a:pt x="0" y="48837"/>
                  </a:cubicBezTo>
                  <a:lnTo>
                    <a:pt x="0" y="0"/>
                  </a:lnTo>
                  <a:cubicBezTo>
                    <a:pt x="252278" y="0"/>
                    <a:pt x="252278" y="16271"/>
                    <a:pt x="504555" y="16271"/>
                  </a:cubicBezTo>
                  <a:cubicBezTo>
                    <a:pt x="756751" y="16271"/>
                    <a:pt x="756751" y="0"/>
                    <a:pt x="1009031" y="0"/>
                  </a:cubicBezTo>
                  <a:cubicBezTo>
                    <a:pt x="1261310" y="0"/>
                    <a:pt x="1261310" y="16271"/>
                    <a:pt x="1513584" y="16271"/>
                  </a:cubicBezTo>
                  <a:cubicBezTo>
                    <a:pt x="1765863" y="16271"/>
                    <a:pt x="1765863" y="0"/>
                    <a:pt x="2018142" y="0"/>
                  </a:cubicBezTo>
                  <a:cubicBezTo>
                    <a:pt x="2270416" y="0"/>
                    <a:pt x="2270416" y="16271"/>
                    <a:pt x="2522776" y="16271"/>
                  </a:cubicBezTo>
                  <a:cubicBezTo>
                    <a:pt x="2775050" y="16271"/>
                    <a:pt x="2775050" y="0"/>
                    <a:pt x="3027330" y="0"/>
                  </a:cubicBezTo>
                  <a:close/>
                </a:path>
              </a:pathLst>
            </a:custGeom>
            <a:solidFill>
              <a:srgbClr val="1C4F4A"/>
            </a:solidFill>
            <a:ln cap="sq">
              <a:noFill/>
              <a:prstDash val="solid"/>
              <a:miter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-20738"/>
              <a:ext cx="3027330" cy="68484"/>
            </a:xfrm>
            <a:prstGeom prst="rect">
              <a:avLst/>
            </a:prstGeom>
          </p:spPr>
          <p:txBody>
            <a:bodyPr anchor="ctr" rtlCol="false" tIns="40640" lIns="40640" bIns="40640" rIns="40640"/>
            <a:lstStyle/>
            <a:p>
              <a:pPr algn="ctr">
                <a:lnSpc>
                  <a:spcPts val="2016"/>
                </a:lnSpc>
              </a:pPr>
            </a:p>
          </p:txBody>
        </p:sp>
      </p:grpSp>
      <p:sp>
        <p:nvSpPr>
          <p:cNvPr name="Freeform 19" id="19"/>
          <p:cNvSpPr/>
          <p:nvPr/>
        </p:nvSpPr>
        <p:spPr>
          <a:xfrm flipH="false" flipV="false" rot="0">
            <a:off x="3428076" y="8322385"/>
            <a:ext cx="2388960" cy="936671"/>
          </a:xfrm>
          <a:custGeom>
            <a:avLst/>
            <a:gdLst/>
            <a:ahLst/>
            <a:cxnLst/>
            <a:rect r="r" b="b" t="t" l="l"/>
            <a:pathLst>
              <a:path h="936671" w="2388960">
                <a:moveTo>
                  <a:pt x="0" y="0"/>
                </a:moveTo>
                <a:lnTo>
                  <a:pt x="2388960" y="0"/>
                </a:lnTo>
                <a:lnTo>
                  <a:pt x="2388960" y="936671"/>
                </a:lnTo>
                <a:lnTo>
                  <a:pt x="0" y="9366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3428076" y="5703834"/>
            <a:ext cx="2388960" cy="936671"/>
          </a:xfrm>
          <a:custGeom>
            <a:avLst/>
            <a:gdLst/>
            <a:ahLst/>
            <a:cxnLst/>
            <a:rect r="r" b="b" t="t" l="l"/>
            <a:pathLst>
              <a:path h="936671" w="2388960">
                <a:moveTo>
                  <a:pt x="0" y="0"/>
                </a:moveTo>
                <a:lnTo>
                  <a:pt x="2388960" y="0"/>
                </a:lnTo>
                <a:lnTo>
                  <a:pt x="2388960" y="936672"/>
                </a:lnTo>
                <a:lnTo>
                  <a:pt x="0" y="9366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3316824" y="3203570"/>
            <a:ext cx="2388960" cy="936671"/>
          </a:xfrm>
          <a:custGeom>
            <a:avLst/>
            <a:gdLst/>
            <a:ahLst/>
            <a:cxnLst/>
            <a:rect r="r" b="b" t="t" l="l"/>
            <a:pathLst>
              <a:path h="936671" w="2388960">
                <a:moveTo>
                  <a:pt x="0" y="0"/>
                </a:moveTo>
                <a:lnTo>
                  <a:pt x="2388960" y="0"/>
                </a:lnTo>
                <a:lnTo>
                  <a:pt x="2388960" y="936672"/>
                </a:lnTo>
                <a:lnTo>
                  <a:pt x="0" y="9366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3814480" y="214473"/>
            <a:ext cx="4267398" cy="992535"/>
          </a:xfrm>
          <a:custGeom>
            <a:avLst/>
            <a:gdLst/>
            <a:ahLst/>
            <a:cxnLst/>
            <a:rect r="r" b="b" t="t" l="l"/>
            <a:pathLst>
              <a:path h="992535" w="4267398">
                <a:moveTo>
                  <a:pt x="0" y="0"/>
                </a:moveTo>
                <a:lnTo>
                  <a:pt x="4267398" y="0"/>
                </a:lnTo>
                <a:lnTo>
                  <a:pt x="4267398" y="992536"/>
                </a:lnTo>
                <a:lnTo>
                  <a:pt x="0" y="99253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13809555" y="6989449"/>
            <a:ext cx="4478843" cy="9921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57"/>
              </a:lnSpc>
            </a:pPr>
            <a:r>
              <a:rPr lang="en-US" sz="2755" b="true">
                <a:solidFill>
                  <a:srgbClr val="FEF0EB"/>
                </a:solidFill>
                <a:latin typeface="Switzer Bold"/>
                <a:ea typeface="Switzer Bold"/>
                <a:cs typeface="Switzer Bold"/>
                <a:sym typeface="Switzer Bold"/>
              </a:rPr>
              <a:t>Corruption is a crime.</a:t>
            </a:r>
          </a:p>
          <a:p>
            <a:pPr algn="l">
              <a:lnSpc>
                <a:spcPts val="3857"/>
              </a:lnSpc>
            </a:pPr>
            <a:r>
              <a:rPr lang="en-US" sz="2755" b="true">
                <a:solidFill>
                  <a:srgbClr val="FEF0EB"/>
                </a:solidFill>
                <a:latin typeface="Switzer Bold"/>
                <a:ea typeface="Switzer Bold"/>
                <a:cs typeface="Switzer Bold"/>
                <a:sym typeface="Switzer Bold"/>
              </a:rPr>
              <a:t>Report it.</a:t>
            </a:r>
          </a:p>
        </p:txBody>
      </p:sp>
      <p:sp>
        <p:nvSpPr>
          <p:cNvPr name="Freeform 24" id="24"/>
          <p:cNvSpPr/>
          <p:nvPr/>
        </p:nvSpPr>
        <p:spPr>
          <a:xfrm flipH="false" flipV="false" rot="759458">
            <a:off x="15410666" y="7461791"/>
            <a:ext cx="1446997" cy="567343"/>
          </a:xfrm>
          <a:custGeom>
            <a:avLst/>
            <a:gdLst/>
            <a:ahLst/>
            <a:cxnLst/>
            <a:rect r="r" b="b" t="t" l="l"/>
            <a:pathLst>
              <a:path h="567343" w="1446997">
                <a:moveTo>
                  <a:pt x="0" y="0"/>
                </a:moveTo>
                <a:lnTo>
                  <a:pt x="1446997" y="0"/>
                </a:lnTo>
                <a:lnTo>
                  <a:pt x="1446997" y="567343"/>
                </a:lnTo>
                <a:lnTo>
                  <a:pt x="0" y="5673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5990469" y="5646684"/>
            <a:ext cx="5055884" cy="8700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000000"/>
                </a:solidFill>
                <a:latin typeface="Switzer Bold"/>
                <a:ea typeface="Switzer Bold"/>
                <a:cs typeface="Switzer Bold"/>
                <a:sym typeface="Switzer Bold"/>
              </a:rPr>
              <a:t>Compromised trust in government, privacy &amp; safety 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5990469" y="3088163"/>
            <a:ext cx="3955319" cy="8700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000000"/>
                </a:solidFill>
                <a:latin typeface="Switzer Bold"/>
                <a:ea typeface="Switzer Bold"/>
                <a:cs typeface="Switzer Bold"/>
                <a:sym typeface="Switzer Bold"/>
              </a:rPr>
              <a:t>No guarantees they’re </a:t>
            </a:r>
          </a:p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000000"/>
                </a:solidFill>
                <a:latin typeface="Switzer Bold"/>
                <a:ea typeface="Switzer Bold"/>
                <a:cs typeface="Switzer Bold"/>
                <a:sym typeface="Switzer Bold"/>
              </a:rPr>
              <a:t>best for the role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4275375" y="8409384"/>
            <a:ext cx="3345609" cy="8861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75"/>
              </a:lnSpc>
            </a:pPr>
            <a:r>
              <a:rPr lang="en-US" b="true" sz="1839">
                <a:solidFill>
                  <a:srgbClr val="FEF0EB"/>
                </a:solidFill>
                <a:latin typeface="Switzer Bold"/>
                <a:ea typeface="Switzer Bold"/>
                <a:cs typeface="Switzer Bold"/>
                <a:sym typeface="Switzer Bold"/>
              </a:rPr>
              <a:t>Office for Public Integrity (OPI)</a:t>
            </a:r>
          </a:p>
          <a:p>
            <a:pPr algn="l">
              <a:lnSpc>
                <a:spcPts val="2219"/>
              </a:lnSpc>
            </a:pPr>
            <a:r>
              <a:rPr lang="en-US" sz="1585" b="true">
                <a:solidFill>
                  <a:srgbClr val="FEF0EB"/>
                </a:solidFill>
                <a:latin typeface="Switzer Bold"/>
                <a:ea typeface="Switzer Bold"/>
                <a:cs typeface="Switzer Bold"/>
                <a:sym typeface="Switzer Bold"/>
              </a:rPr>
              <a:t>Visit: </a:t>
            </a:r>
            <a:r>
              <a:rPr lang="en-US" sz="1585" b="true">
                <a:solidFill>
                  <a:srgbClr val="FEF0EB"/>
                </a:solidFill>
                <a:latin typeface="Switzer Bold"/>
                <a:ea typeface="Switzer Bold"/>
                <a:cs typeface="Switzer Bold"/>
                <a:sym typeface="Switzer Bold"/>
              </a:rPr>
              <a:t>publicintegrity.sa.gov.au</a:t>
            </a:r>
          </a:p>
          <a:p>
            <a:pPr algn="l">
              <a:lnSpc>
                <a:spcPts val="2219"/>
              </a:lnSpc>
            </a:pPr>
            <a:r>
              <a:rPr lang="en-US" sz="1585" b="true">
                <a:solidFill>
                  <a:srgbClr val="FEF0EB"/>
                </a:solidFill>
                <a:latin typeface="Switzer Bold"/>
                <a:ea typeface="Switzer Bold"/>
                <a:cs typeface="Switzer Bold"/>
                <a:sym typeface="Switzer Bold"/>
              </a:rPr>
              <a:t>Call: 1300 782 489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5609772" y="419735"/>
            <a:ext cx="1812488" cy="568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 b="true">
                <a:solidFill>
                  <a:srgbClr val="000000"/>
                </a:solidFill>
                <a:latin typeface="Switzer Bold"/>
                <a:ea typeface="Switzer Bold"/>
                <a:cs typeface="Switzer Bold"/>
                <a:sym typeface="Switzer Bold"/>
              </a:rPr>
              <a:t>It means: 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433123" y="2801824"/>
            <a:ext cx="2883702" cy="8700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000000"/>
                </a:solidFill>
                <a:latin typeface="Switzer Bold"/>
                <a:ea typeface="Switzer Bold"/>
                <a:cs typeface="Switzer Bold"/>
                <a:sym typeface="Switzer Bold"/>
              </a:rPr>
              <a:t>Giving jobs to </a:t>
            </a:r>
          </a:p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000000"/>
                </a:solidFill>
                <a:latin typeface="Switzer Bold"/>
                <a:ea typeface="Switzer Bold"/>
                <a:cs typeface="Switzer Bold"/>
                <a:sym typeface="Switzer Bold"/>
              </a:rPr>
              <a:t>family and friends 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433123" y="3901095"/>
            <a:ext cx="2664627" cy="8700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000000"/>
                </a:solidFill>
                <a:latin typeface="Switzer Bold"/>
                <a:ea typeface="Switzer Bold"/>
                <a:cs typeface="Switzer Bold"/>
                <a:sym typeface="Switzer Bold"/>
              </a:rPr>
              <a:t>Favouring a mate’s business 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433123" y="8265235"/>
            <a:ext cx="3805386" cy="8700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000000"/>
                </a:solidFill>
                <a:latin typeface="Switzer Bold"/>
                <a:ea typeface="Switzer Bold"/>
                <a:cs typeface="Switzer Bold"/>
                <a:sym typeface="Switzer Bold"/>
              </a:rPr>
              <a:t>Theft of public </a:t>
            </a:r>
          </a:p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000000"/>
                </a:solidFill>
                <a:latin typeface="Switzer Bold"/>
                <a:ea typeface="Switzer Bold"/>
                <a:cs typeface="Switzer Bold"/>
                <a:sym typeface="Switzer Bold"/>
              </a:rPr>
              <a:t>resources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5990469" y="8212501"/>
            <a:ext cx="4880657" cy="13082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000000"/>
                </a:solidFill>
                <a:latin typeface="Switzer Bold"/>
                <a:ea typeface="Switzer Bold"/>
                <a:cs typeface="Switzer Bold"/>
                <a:sym typeface="Switzer Bold"/>
              </a:rPr>
              <a:t>Less money for vital </a:t>
            </a:r>
          </a:p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000000"/>
                </a:solidFill>
                <a:latin typeface="Switzer Bold"/>
                <a:ea typeface="Switzer Bold"/>
                <a:cs typeface="Switzer Bold"/>
                <a:sym typeface="Switzer Bold"/>
              </a:rPr>
              <a:t>services like schools and hospitals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DAHDhA_53H4</dc:identifier>
  <dcterms:modified xsi:type="dcterms:W3CDTF">2011-08-01T06:04:30Z</dcterms:modified>
  <cp:revision>1</cp:revision>
  <dc:title>TEST_Corruption looks like... (Presentation)</dc:title>
</cp:coreProperties>
</file>